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83" autoAdjust="0"/>
    <p:restoredTop sz="94660"/>
  </p:normalViewPr>
  <p:slideViewPr>
    <p:cSldViewPr>
      <p:cViewPr varScale="1">
        <p:scale>
          <a:sx n="63" d="100"/>
          <a:sy n="63" d="100"/>
        </p:scale>
        <p:origin x="-7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479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765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628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997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123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4299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7208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05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0256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657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852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BDE6-F97F-4D46-815E-201F9C365159}" type="datetimeFigureOut">
              <a:rPr lang="en-AU" smtClean="0"/>
              <a:t>3/11/2013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DD182-F84C-4BCD-B9E5-F12B66E26F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9785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2736304"/>
          </a:xfrm>
        </p:spPr>
        <p:txBody>
          <a:bodyPr>
            <a:noAutofit/>
          </a:bodyPr>
          <a:lstStyle/>
          <a:p>
            <a:r>
              <a:rPr lang="en-AU" sz="6000" dirty="0" smtClean="0"/>
              <a:t>Concept and Lingo </a:t>
            </a:r>
            <a:br>
              <a:rPr lang="en-AU" sz="6000" dirty="0" smtClean="0"/>
            </a:br>
            <a:r>
              <a:rPr lang="en-AU" sz="6000" dirty="0" smtClean="0"/>
              <a:t>of the </a:t>
            </a:r>
            <a:br>
              <a:rPr lang="en-AU" sz="6000" dirty="0" smtClean="0"/>
            </a:br>
            <a:r>
              <a:rPr lang="en-AU" sz="6000" dirty="0" smtClean="0"/>
              <a:t>Internet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Woodrising Neighbourhood Centre</a:t>
            </a:r>
          </a:p>
          <a:p>
            <a:pPr marL="0" indent="0" algn="ctr">
              <a:buNone/>
            </a:pPr>
            <a:r>
              <a:rPr lang="en-AU" dirty="0" smtClean="0"/>
              <a:t>Tech Savvy Seniors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49681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102209"/>
              </p:ext>
            </p:extLst>
          </p:nvPr>
        </p:nvGraphicFramePr>
        <p:xfrm>
          <a:off x="539552" y="332656"/>
          <a:ext cx="8003232" cy="6098250"/>
        </p:xfrm>
        <a:graphic>
          <a:graphicData uri="http://schemas.openxmlformats.org/drawingml/2006/table">
            <a:tbl>
              <a:tblPr firstRow="1" firstCol="1" bandRow="1"/>
              <a:tblGrid>
                <a:gridCol w="4085319"/>
                <a:gridCol w="3917913"/>
              </a:tblGrid>
              <a:tr h="3905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Existing terms you know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 terms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05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A Library</a:t>
                      </a:r>
                      <a:endParaRPr lang="en-A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</a:t>
                      </a: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Books and </a:t>
                      </a:r>
                      <a:r>
                        <a:rPr lang="en-A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magazines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Web </a:t>
                      </a:r>
                      <a:r>
                        <a:rPr lang="en-AU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Site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Pages in a book or </a:t>
                      </a:r>
                      <a:r>
                        <a:rPr lang="en-A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magazine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Web </a:t>
                      </a: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Pages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3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References in a </a:t>
                      </a:r>
                      <a:r>
                        <a:rPr lang="en-A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book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Links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Transport to the library and moving around in it.</a:t>
                      </a:r>
                      <a:endParaRPr lang="en-A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 Browser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1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Librarian 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Search Engine</a:t>
                      </a: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eg</a:t>
                      </a: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Google, Bing, Yahoo, Ask.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Your preferred entry door to the library</a:t>
                      </a:r>
                      <a:endParaRPr lang="en-A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Home page</a:t>
                      </a:r>
                      <a:r>
                        <a:rPr lang="en-A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 in your browser</a:t>
                      </a:r>
                      <a:endParaRPr lang="en-A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A favourite book, article, page in a book, picture, video</a:t>
                      </a:r>
                      <a:endParaRPr lang="en-A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Favourite</a:t>
                      </a:r>
                      <a:r>
                        <a:rPr lang="en-A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 or </a:t>
                      </a:r>
                      <a:r>
                        <a:rPr lang="en-AU" sz="2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Bookmark</a:t>
                      </a:r>
                      <a:endParaRPr lang="en-A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Book rating or classification</a:t>
                      </a:r>
                      <a:endParaRPr lang="en-A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Safe search systems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65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979630"/>
              </p:ext>
            </p:extLst>
          </p:nvPr>
        </p:nvGraphicFramePr>
        <p:xfrm>
          <a:off x="539552" y="332656"/>
          <a:ext cx="8003232" cy="781072"/>
        </p:xfrm>
        <a:graphic>
          <a:graphicData uri="http://schemas.openxmlformats.org/drawingml/2006/table">
            <a:tbl>
              <a:tblPr firstRow="1" firstCol="1" bandRow="1"/>
              <a:tblGrid>
                <a:gridCol w="4085319"/>
                <a:gridCol w="3917913"/>
              </a:tblGrid>
              <a:tr h="3905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Existing terms you know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 terms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05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A Library</a:t>
                      </a:r>
                      <a:endParaRPr lang="en-A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</a:t>
                      </a: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C:\Users\Keith\AppData\Local\Microsoft\Windows\Temporary Internet Files\Content.IE5\I0MJUD2F\MC9000567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39928"/>
            <a:ext cx="399513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://www.craighighschool.org/portals/0/LMC/Webpage%20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36912"/>
            <a:ext cx="3629025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6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460101"/>
              </p:ext>
            </p:extLst>
          </p:nvPr>
        </p:nvGraphicFramePr>
        <p:xfrm>
          <a:off x="539552" y="332656"/>
          <a:ext cx="8003232" cy="1296142"/>
        </p:xfrm>
        <a:graphic>
          <a:graphicData uri="http://schemas.openxmlformats.org/drawingml/2006/table">
            <a:tbl>
              <a:tblPr firstRow="1" firstCol="1" bandRow="1"/>
              <a:tblGrid>
                <a:gridCol w="4085319"/>
                <a:gridCol w="3917913"/>
              </a:tblGrid>
              <a:tr h="3905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Existing terms you know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 terms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05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A Library</a:t>
                      </a:r>
                      <a:endParaRPr lang="en-A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</a:t>
                      </a: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Books and </a:t>
                      </a:r>
                      <a:r>
                        <a:rPr lang="en-A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magazines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Web </a:t>
                      </a:r>
                      <a:r>
                        <a:rPr lang="en-AU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Site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C:\Users\Keith\AppData\Local\Microsoft\Windows\Temporary Internet Files\Content.IE5\5HWT3ZDL\MC9000480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1656184" cy="380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dailytechmag.com/wp-content/uploads/2010/04/tabbedbrowse_screensho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0" t="5962" b="7885"/>
          <a:stretch/>
        </p:blipFill>
        <p:spPr bwMode="auto">
          <a:xfrm>
            <a:off x="4355976" y="2924944"/>
            <a:ext cx="3761437" cy="281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08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95334"/>
              </p:ext>
            </p:extLst>
          </p:nvPr>
        </p:nvGraphicFramePr>
        <p:xfrm>
          <a:off x="539552" y="332656"/>
          <a:ext cx="8003232" cy="1691856"/>
        </p:xfrm>
        <a:graphic>
          <a:graphicData uri="http://schemas.openxmlformats.org/drawingml/2006/table">
            <a:tbl>
              <a:tblPr firstRow="1" firstCol="1" bandRow="1"/>
              <a:tblGrid>
                <a:gridCol w="4085319"/>
                <a:gridCol w="3917913"/>
              </a:tblGrid>
              <a:tr h="3905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Existing terms you know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 terms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05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A Library</a:t>
                      </a:r>
                      <a:endParaRPr lang="en-A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</a:t>
                      </a: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Books and </a:t>
                      </a:r>
                      <a:r>
                        <a:rPr lang="en-A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magazines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Web </a:t>
                      </a:r>
                      <a:r>
                        <a:rPr lang="en-AU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Site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Pages in a book or </a:t>
                      </a:r>
                      <a:r>
                        <a:rPr lang="en-A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magazine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Web </a:t>
                      </a: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Pages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6" name="Picture 6" descr="http://farm5.static.flickr.com/4106/5224112388_3cb3a05cd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18754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Keith\AppData\Local\Microsoft\Windows\Temporary Internet Files\Content.IE5\JYA669MN\MC9002344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36912"/>
            <a:ext cx="319963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71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857450"/>
              </p:ext>
            </p:extLst>
          </p:nvPr>
        </p:nvGraphicFramePr>
        <p:xfrm>
          <a:off x="539552" y="332656"/>
          <a:ext cx="8003232" cy="2232246"/>
        </p:xfrm>
        <a:graphic>
          <a:graphicData uri="http://schemas.openxmlformats.org/drawingml/2006/table">
            <a:tbl>
              <a:tblPr firstRow="1" firstCol="1" bandRow="1"/>
              <a:tblGrid>
                <a:gridCol w="4085319"/>
                <a:gridCol w="3917913"/>
              </a:tblGrid>
              <a:tr h="3905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Existing terms you know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 terms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05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A Library</a:t>
                      </a:r>
                      <a:endParaRPr lang="en-A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</a:t>
                      </a: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Books and </a:t>
                      </a:r>
                      <a:r>
                        <a:rPr lang="en-A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magazines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Web </a:t>
                      </a:r>
                      <a:r>
                        <a:rPr lang="en-AU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Site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Pages in a book or </a:t>
                      </a:r>
                      <a:r>
                        <a:rPr lang="en-A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magazine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Web </a:t>
                      </a: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Pages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3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References in a </a:t>
                      </a:r>
                      <a:r>
                        <a:rPr lang="en-A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book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Links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6" name="Picture 2" descr="http://texblog.files.wordpress.com/2007/05/multi-ref-cit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924" r="43269"/>
          <a:stretch/>
        </p:blipFill>
        <p:spPr bwMode="auto">
          <a:xfrm>
            <a:off x="155575" y="3383280"/>
            <a:ext cx="4187825" cy="260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048" y="3717032"/>
            <a:ext cx="4378030" cy="2116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071" y="2780928"/>
            <a:ext cx="660992" cy="820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887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70927"/>
              </p:ext>
            </p:extLst>
          </p:nvPr>
        </p:nvGraphicFramePr>
        <p:xfrm>
          <a:off x="539552" y="332656"/>
          <a:ext cx="8003232" cy="1171607"/>
        </p:xfrm>
        <a:graphic>
          <a:graphicData uri="http://schemas.openxmlformats.org/drawingml/2006/table">
            <a:tbl>
              <a:tblPr firstRow="1" firstCol="1" bandRow="1"/>
              <a:tblGrid>
                <a:gridCol w="4085319"/>
                <a:gridCol w="3917913"/>
              </a:tblGrid>
              <a:tr h="3905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Existing terms you know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 terms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81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Travel </a:t>
                      </a: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 the library and </a:t>
                      </a:r>
                      <a:r>
                        <a:rPr lang="en-A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move </a:t>
                      </a: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around in it.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 </a:t>
                      </a: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Browser</a:t>
                      </a:r>
                      <a:endParaRPr lang="en-A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icture 12" descr="C:\Users\Keith\AppData\Local\Microsoft\Windows\Temporary Internet Files\Content.IE5\5HWT3ZDL\MC90029971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92014"/>
            <a:ext cx="1815084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Keith\AppData\Local\Microsoft\Windows\Temporary Internet Files\Content.IE5\I0MJUD2F\MC90035529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509120"/>
            <a:ext cx="1641348" cy="180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Program Files (x86)\Microsoft Office XP\Media\CntCD1\ClipArt4\j0251993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828" y="1613952"/>
            <a:ext cx="1826057" cy="165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Program Files (x86)\Microsoft Office XP\Media\CntCD1\ClipArt4\j0252013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81" y="3265358"/>
            <a:ext cx="1826971" cy="163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ttp://www.toptenreviews.com/i/rev/site/cms/category_headers/55-h_main-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598" y="1839960"/>
            <a:ext cx="4969396" cy="224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22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397432"/>
              </p:ext>
            </p:extLst>
          </p:nvPr>
        </p:nvGraphicFramePr>
        <p:xfrm>
          <a:off x="539552" y="332656"/>
          <a:ext cx="8003232" cy="1322105"/>
        </p:xfrm>
        <a:graphic>
          <a:graphicData uri="http://schemas.openxmlformats.org/drawingml/2006/table">
            <a:tbl>
              <a:tblPr firstRow="1" firstCol="1" bandRow="1"/>
              <a:tblGrid>
                <a:gridCol w="4085319"/>
                <a:gridCol w="3917913"/>
              </a:tblGrid>
              <a:tr h="3905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Existing terms you know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 terms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31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Librarian 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Search Engine</a:t>
                      </a: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eg</a:t>
                      </a: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Google, Bing, Yahoo, Ask.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icture 8" descr="C:\Program Files (x86)\Microsoft Office XP\Media\CntCD1\ClipArt3\j0233583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66" y="2060848"/>
            <a:ext cx="397274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wesearchsg.org/images/search-engine-optimisation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76872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21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153773"/>
              </p:ext>
            </p:extLst>
          </p:nvPr>
        </p:nvGraphicFramePr>
        <p:xfrm>
          <a:off x="539552" y="332656"/>
          <a:ext cx="8003232" cy="1171607"/>
        </p:xfrm>
        <a:graphic>
          <a:graphicData uri="http://schemas.openxmlformats.org/drawingml/2006/table">
            <a:tbl>
              <a:tblPr firstRow="1" firstCol="1" bandRow="1"/>
              <a:tblGrid>
                <a:gridCol w="4085319"/>
                <a:gridCol w="3917913"/>
              </a:tblGrid>
              <a:tr h="3905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Existing terms you know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 terms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81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Your preferred entry door to the library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Home page</a:t>
                      </a: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in your browser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22" name="Picture 6" descr="http://www.reggie.net/photos/england/cambridgeshire/cambridge/emmanuel_college/library/10027158_emmanuel_college_library_door_brass_cambridge-6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81"/>
          <a:stretch/>
        </p:blipFill>
        <p:spPr bwMode="auto">
          <a:xfrm>
            <a:off x="755576" y="2095100"/>
            <a:ext cx="3121316" cy="4325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www.someenchantedevening.biz/wp-content/uploads/2013/08/image-5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30970"/>
            <a:ext cx="4265320" cy="426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97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96868"/>
              </p:ext>
            </p:extLst>
          </p:nvPr>
        </p:nvGraphicFramePr>
        <p:xfrm>
          <a:off x="539552" y="332656"/>
          <a:ext cx="8003232" cy="1171607"/>
        </p:xfrm>
        <a:graphic>
          <a:graphicData uri="http://schemas.openxmlformats.org/drawingml/2006/table">
            <a:tbl>
              <a:tblPr firstRow="1" firstCol="1" bandRow="1"/>
              <a:tblGrid>
                <a:gridCol w="4085319"/>
                <a:gridCol w="3917913"/>
              </a:tblGrid>
              <a:tr h="3905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Existing terms you know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Internet terms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81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 favourite book, article, page in a book, picture, video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Favourite</a:t>
                      </a:r>
                      <a:r>
                        <a:rPr lang="en-A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or </a:t>
                      </a:r>
                      <a:r>
                        <a:rPr lang="en-A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Bookmark</a:t>
                      </a:r>
                      <a:endParaRPr lang="en-A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25" marR="60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42" name="Picture 2" descr="http://mydiychat.com/wp-content/uploads/2010/07/sokak-bookmarks1_thum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4" t="9286" r="33472" b="30522"/>
          <a:stretch/>
        </p:blipFill>
        <p:spPr bwMode="auto">
          <a:xfrm>
            <a:off x="827584" y="2276872"/>
            <a:ext cx="3064789" cy="368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greenfloyd.org/images/bookmark_pl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0892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72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250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Concept and Lingo  of the  Internet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</dc:creator>
  <cp:lastModifiedBy>Keith</cp:lastModifiedBy>
  <cp:revision>14</cp:revision>
  <dcterms:created xsi:type="dcterms:W3CDTF">2013-11-02T04:41:47Z</dcterms:created>
  <dcterms:modified xsi:type="dcterms:W3CDTF">2013-11-03T09:53:45Z</dcterms:modified>
</cp:coreProperties>
</file>